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1" r:id="rId1"/>
    <p:sldMasterId id="2147483818" r:id="rId2"/>
  </p:sldMasterIdLst>
  <p:sldIdLst>
    <p:sldId id="256" r:id="rId3"/>
    <p:sldId id="257" r:id="rId4"/>
    <p:sldId id="258" r:id="rId5"/>
    <p:sldId id="259" r:id="rId6"/>
    <p:sldId id="265" r:id="rId7"/>
    <p:sldId id="266" r:id="rId8"/>
    <p:sldId id="267" r:id="rId9"/>
    <p:sldId id="260" r:id="rId10"/>
    <p:sldId id="261" r:id="rId11"/>
    <p:sldId id="262" r:id="rId12"/>
    <p:sldId id="26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2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28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6214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27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9657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80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06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526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E5CA892-CA5A-77D3-6AB1-64908EBED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F2E4F19-7F98-50D5-D1D0-B9BFCA750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5CFD083-BA32-92EF-616F-0A05380D1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AD2B3FD-9142-BE5E-6091-C5B5469FF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5DBDC19-7A1F-43F2-3F25-A70F52B10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783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EE4F0E-9765-CDDB-3FB6-92C1E6283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D68923C-C03A-9176-3E78-A2C403189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E90CE1B-D7D9-21D1-BF70-1DF710598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D662A1-5B2E-5693-555C-2F8800852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385A506-9494-ACC6-130E-1F1499C4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85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C1BF1C-CF9E-4B79-227F-ADC6C97CE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DAB7AC8-6823-3594-5792-00862167F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DE0CC6F-BAAF-A197-1824-5DB1DC8CE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9867A85-0B45-9359-3AE3-D9226990B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0CF778C-6C98-C727-25D2-262D23A1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7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8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4D83C8-E920-A598-392C-AFE276F14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5EE593C-DAE2-FD59-3345-C31B2FA83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B155D94-6B0A-E4B3-71F8-4459B3D0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3FA4D4F-EE9A-E505-F012-DF1C1F99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0A8B342-6A82-C672-1127-C5D375E2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5FFDC8C-684A-BF77-63E3-7E713ADF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94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D3E87D-3F45-5176-5959-9EBACEF35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AC84761-BB32-9E20-7813-7B930C2D2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D4D1F3C-F843-A966-DD36-E572E0495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771356D-7651-3CA5-22FD-81B9379B4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F9F2F9B-7C46-8AD6-C3AF-921D4A1FF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4F1C40F-9DD0-4797-8E3F-B927AD280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A2179FF9-FCC1-E767-5849-1F515C1E1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ACCE496-D49F-5FBA-8602-C902A593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33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013072-561D-1C96-9510-15C3517A2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EC63DEB-C53B-93F6-E7C8-4E3A5543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8F73B0E-B109-1E0F-621C-8BA5FADD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35FF7BA-3C48-0F80-52AA-EE2D4FFB1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44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01413EDC-4420-B637-3737-1C5A9BC1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7C1E74D-38F3-590F-E7AF-DF7C7AF0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F8B0679-570D-9C75-C646-72B6A41E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35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08ADDB-B567-D662-FE33-BF64421FD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DDEA955-91E9-CB98-0EFA-38D260793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DC695D8-860C-B259-D0A6-61A5A2175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3264850-80B4-BB8F-52DC-EE6FC947D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75D895D-DA5B-0DD6-BB0A-AC5E7DB58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AA41388-A114-E102-2A16-17BCD6E80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97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9AADC6-9CA9-7153-CAFB-9B964E8F5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B8842C9-6C16-41C1-1C0D-4995DA194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75F784B-6EEF-C661-0055-F4DB453F6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BCEE343-6BF9-285C-424D-C8A0B859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26E720E-0715-0A71-467B-7398A008E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1653FEC-5010-0060-8CB9-3BA6D0EA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33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1D948F-9A8B-B11F-AA09-128DBAF3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77FBCB0-A79D-8D51-96ED-36FC639D8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38FACC7-1BB8-872F-A156-C3E3DAAE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91417FC-1593-6A2D-FCFE-56CE0387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F260BD2-FE49-5258-CCE2-8F8F3CF1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08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CE11199-6262-DDFC-040D-3439B624F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4F3EE67-A874-4F1C-6586-E623BCBED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45AC092-BD74-7B1A-63CE-1F979D01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2EAF1F6-714B-5C19-BC3C-9B1ED8F4D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652A068-3602-BCAD-D1B3-618825700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7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6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2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41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0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6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36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4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3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758D494-83B0-8B39-1C4C-E53440DBE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E8ABCC2-7EBB-F948-9D1D-DD62A8B68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7CC8740-A1C5-7CB5-058D-241FD9F44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AB3DF90-5BD8-BEA6-FB2C-3A02210DD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C59533F-DD20-9EAC-C395-2645E5D7A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5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acebook.com/ipartestulet.ajkadevecserestersege" TargetMode="External"/><Relationship Id="rId4" Type="http://schemas.openxmlformats.org/officeDocument/2006/relationships/hyperlink" Target="http://www.ajkadevecseripar.h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E8A0FDC9-7286-4058-A116-C7C31DFE7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5021" y="2992381"/>
            <a:ext cx="8292893" cy="1089081"/>
          </a:xfrm>
        </p:spPr>
        <p:txBody>
          <a:bodyPr>
            <a:normAutofit/>
          </a:bodyPr>
          <a:lstStyle/>
          <a:p>
            <a:r>
              <a:rPr lang="hu-HU" sz="2000" i="1" dirty="0">
                <a:solidFill>
                  <a:schemeClr val="tx1"/>
                </a:solidFill>
              </a:rPr>
              <a:t>„Vállalkozót a jogszabály adta lehetőség teremt. Iparos az lehet, aki munkája minőségével, emberi magatartásával kivívja ezt a címet.”</a:t>
            </a:r>
          </a:p>
          <a:p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0EC6717C-582E-48F3-B738-5F4C38184FEF}"/>
              </a:ext>
            </a:extLst>
          </p:cNvPr>
          <p:cNvSpPr txBox="1">
            <a:spLocks/>
          </p:cNvSpPr>
          <p:nvPr/>
        </p:nvSpPr>
        <p:spPr>
          <a:xfrm>
            <a:off x="1178131" y="739634"/>
            <a:ext cx="8292893" cy="18545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/>
              <a:t>Az Ajka-Devecser és Térsége Ipartestület 100. évfordulója</a:t>
            </a:r>
            <a:endParaRPr lang="hu-HU" sz="40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662F981-C798-4171-A4C1-19FA924F5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419" y="473014"/>
            <a:ext cx="1149105" cy="1193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544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E8A0FDC9-7286-4058-A116-C7C31DFE7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476" y="1666889"/>
            <a:ext cx="9025046" cy="4019819"/>
          </a:xfrm>
        </p:spPr>
        <p:txBody>
          <a:bodyPr>
            <a:noAutofit/>
          </a:bodyPr>
          <a:lstStyle/>
          <a:p>
            <a:pPr algn="just"/>
            <a:r>
              <a:rPr lang="hu-HU" sz="2500" dirty="0">
                <a:solidFill>
                  <a:schemeClr val="tx1"/>
                </a:solidFill>
              </a:rPr>
              <a:t>Az ipartestület ma is fontos szerepet játszik a helyi vállalkozások fejlődésében és a szakmai utánpótlás biztosításában. Innovatív megoldásokkal, új technológiák bevezetésével és a hagyományos mesterségek ápolásával egyaránt hozzájárul a közösség gazdasági erejének növeléséhez.</a:t>
            </a:r>
          </a:p>
          <a:p>
            <a:pPr algn="just"/>
            <a:r>
              <a:rPr lang="hu-HU" sz="2500" dirty="0"/>
              <a:t> </a:t>
            </a:r>
            <a:r>
              <a:rPr lang="hu-HU" sz="2500" i="1" dirty="0"/>
              <a:t>„A jövőnk kulcsa abban rejlik, hogy megőrizzük a múlt értékeit, miközben nyitottak maradunk az innovációra és a változásokra.”</a:t>
            </a:r>
            <a:endParaRPr lang="hu-HU" sz="2500" dirty="0"/>
          </a:p>
          <a:p>
            <a:pPr algn="just"/>
            <a:endParaRPr lang="hu-HU" sz="2500" dirty="0">
              <a:solidFill>
                <a:schemeClr val="tx1"/>
              </a:solidFill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0EC6717C-582E-48F3-B738-5F4C38184FEF}"/>
              </a:ext>
            </a:extLst>
          </p:cNvPr>
          <p:cNvSpPr txBox="1">
            <a:spLocks/>
          </p:cNvSpPr>
          <p:nvPr/>
        </p:nvSpPr>
        <p:spPr>
          <a:xfrm>
            <a:off x="2750956" y="787281"/>
            <a:ext cx="4750085" cy="565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b="1" dirty="0"/>
              <a:t>A jövő felé tekintve</a:t>
            </a:r>
            <a:endParaRPr lang="hu-HU" sz="30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43A3E27-CD55-476F-BE0E-B798D7ABF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419" y="473014"/>
            <a:ext cx="1149105" cy="1193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9443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0EC6717C-582E-48F3-B738-5F4C38184FEF}"/>
              </a:ext>
            </a:extLst>
          </p:cNvPr>
          <p:cNvSpPr txBox="1">
            <a:spLocks/>
          </p:cNvSpPr>
          <p:nvPr/>
        </p:nvSpPr>
        <p:spPr>
          <a:xfrm>
            <a:off x="2133601" y="313267"/>
            <a:ext cx="6163732" cy="10073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0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164ED3D-D5AC-4629-8DE4-B74CD28B6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419" y="473014"/>
            <a:ext cx="1149105" cy="1193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1C5AE62-AE1F-4135-90EF-0CA89D46F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850804"/>
            <a:ext cx="7535334" cy="4227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69F525CB-31E7-460B-A283-328B947F55BE}"/>
              </a:ext>
            </a:extLst>
          </p:cNvPr>
          <p:cNvSpPr txBox="1">
            <a:spLocks/>
          </p:cNvSpPr>
          <p:nvPr/>
        </p:nvSpPr>
        <p:spPr>
          <a:xfrm>
            <a:off x="2884694" y="660401"/>
            <a:ext cx="4768746" cy="5786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000" b="1" dirty="0"/>
          </a:p>
          <a:p>
            <a:endParaRPr lang="hu-HU" sz="300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6F551103-3113-4CE0-8E17-2BBC372D396F}"/>
              </a:ext>
            </a:extLst>
          </p:cNvPr>
          <p:cNvSpPr txBox="1"/>
          <p:nvPr/>
        </p:nvSpPr>
        <p:spPr>
          <a:xfrm>
            <a:off x="1986833" y="581917"/>
            <a:ext cx="65644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Ajka-Devecser és Térsége Ipartestület</a:t>
            </a:r>
            <a:b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Cím: 8400 Ajka, Vörösmarty utca 6.</a:t>
            </a:r>
          </a:p>
          <a:p>
            <a:pPr algn="ctr"/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www.ajkadevecseripar.hu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www.facebook.com/ipartestulet.ajkadevecserestersege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326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6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C102F09C-6374-4DB6-A227-BD8FB8FFDEAA}"/>
              </a:ext>
            </a:extLst>
          </p:cNvPr>
          <p:cNvSpPr/>
          <p:nvPr/>
        </p:nvSpPr>
        <p:spPr>
          <a:xfrm rot="10800000" flipV="1">
            <a:off x="1192306" y="3212312"/>
            <a:ext cx="8776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dirty="0">
                <a:latin typeface="Bodoni MT" panose="02070603080606020203" pitchFamily="18" charset="0"/>
              </a:rPr>
              <a:t>       ISTEN ÁLDJA A TISZTES IPART!</a:t>
            </a:r>
            <a:endParaRPr lang="hu-HU" sz="4000" dirty="0">
              <a:latin typeface="Bodoni MT" panose="02070603080606020203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8D1F729-67D1-4378-AFAF-A2D518016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419" y="473014"/>
            <a:ext cx="1149105" cy="1193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8592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E8A0FDC9-7286-4058-A116-C7C31DFE7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399" y="1666889"/>
            <a:ext cx="8984454" cy="3984169"/>
          </a:xfrm>
        </p:spPr>
        <p:txBody>
          <a:bodyPr>
            <a:noAutofit/>
          </a:bodyPr>
          <a:lstStyle/>
          <a:p>
            <a:pPr algn="just"/>
            <a:r>
              <a:rPr lang="hu-HU" sz="2500" dirty="0">
                <a:solidFill>
                  <a:schemeClr val="tx1"/>
                </a:solidFill>
              </a:rPr>
              <a:t>Az ipartestület története az</a:t>
            </a:r>
            <a:r>
              <a:rPr lang="hu-HU" sz="2500" b="1" dirty="0">
                <a:solidFill>
                  <a:schemeClr val="tx1"/>
                </a:solidFill>
              </a:rPr>
              <a:t> </a:t>
            </a:r>
            <a:r>
              <a:rPr lang="hu-HU" sz="2500" dirty="0">
                <a:solidFill>
                  <a:schemeClr val="tx1"/>
                </a:solidFill>
              </a:rPr>
              <a:t>1884-es</a:t>
            </a:r>
            <a:r>
              <a:rPr lang="hu-HU" sz="2500" b="1" dirty="0">
                <a:solidFill>
                  <a:schemeClr val="tx1"/>
                </a:solidFill>
              </a:rPr>
              <a:t> </a:t>
            </a:r>
            <a:r>
              <a:rPr lang="hu-HU" sz="2500" dirty="0">
                <a:solidFill>
                  <a:schemeClr val="tx1"/>
                </a:solidFill>
              </a:rPr>
              <a:t>ipartörvénnyel kezdődött, amely előírta a kisiparosok szervezett formáját. Az Ipartestületek Országos Szövetsége (IPOSZ) jelenleg is a </a:t>
            </a:r>
            <a:r>
              <a:rPr lang="hu-HU" sz="2500" dirty="0" err="1">
                <a:solidFill>
                  <a:schemeClr val="tx1"/>
                </a:solidFill>
              </a:rPr>
              <a:t>mikro</a:t>
            </a:r>
            <a:r>
              <a:rPr lang="hu-HU" sz="2500" dirty="0">
                <a:solidFill>
                  <a:schemeClr val="tx1"/>
                </a:solidFill>
              </a:rPr>
              <a:t>-, kis- és középvállalkozások legfontosabb munkaadói szövetsége.</a:t>
            </a:r>
          </a:p>
          <a:p>
            <a:pPr algn="just"/>
            <a:r>
              <a:rPr lang="hu-HU" sz="2500" dirty="0">
                <a:solidFill>
                  <a:schemeClr val="tx1"/>
                </a:solidFill>
              </a:rPr>
              <a:t>Az ipartestületek célja a kisiparosok érdekvédelme és szakmai képviselete volt. A testület alapvető feladatai közé tartozott a tanoncok és segédek szerződtetése és felszabadítása.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6A75DCE-CBF2-4D70-9B2D-A68C4C799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419" y="473014"/>
            <a:ext cx="1149105" cy="1193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5CCEBBE-3940-92FF-71E5-C20C3EE9C3EB}"/>
              </a:ext>
            </a:extLst>
          </p:cNvPr>
          <p:cNvSpPr txBox="1"/>
          <p:nvPr/>
        </p:nvSpPr>
        <p:spPr>
          <a:xfrm>
            <a:off x="1404134" y="562119"/>
            <a:ext cx="75029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000" b="1" dirty="0">
                <a:solidFill>
                  <a:schemeClr val="tx1"/>
                </a:solidFill>
              </a:rPr>
              <a:t> </a:t>
            </a:r>
            <a:r>
              <a:rPr lang="hu-HU" sz="3000" b="1" cap="all" dirty="0">
                <a:solidFill>
                  <a:schemeClr val="tx1"/>
                </a:solidFill>
              </a:rPr>
              <a:t>Az ipartestület jelentősége, az iparosok érdekképviselete</a:t>
            </a:r>
          </a:p>
        </p:txBody>
      </p:sp>
    </p:spTree>
    <p:extLst>
      <p:ext uri="{BB962C8B-B14F-4D97-AF65-F5344CB8AC3E}">
        <p14:creationId xmlns:p14="http://schemas.microsoft.com/office/powerpoint/2010/main" val="24158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E8A0FDC9-7286-4058-A116-C7C31DFE7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476" y="1666889"/>
            <a:ext cx="9043708" cy="2541494"/>
          </a:xfrm>
        </p:spPr>
        <p:txBody>
          <a:bodyPr>
            <a:normAutofit/>
          </a:bodyPr>
          <a:lstStyle/>
          <a:p>
            <a:pPr algn="just"/>
            <a:r>
              <a:rPr lang="hu-HU" sz="2500" dirty="0">
                <a:solidFill>
                  <a:schemeClr val="tx1"/>
                </a:solidFill>
              </a:rPr>
              <a:t>Az Ajka-Devecser és Térsége Ipartestület 1924. 09.28. –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hu-HU" sz="2500" dirty="0" err="1">
                <a:solidFill>
                  <a:schemeClr val="tx1"/>
                </a:solidFill>
              </a:rPr>
              <a:t>án</a:t>
            </a:r>
            <a:r>
              <a:rPr lang="hu-HU" sz="2500" dirty="0">
                <a:solidFill>
                  <a:schemeClr val="tx1"/>
                </a:solidFill>
              </a:rPr>
              <a:t> alakult meg. Az első elnök Kovács István géplakatos mester volt. Ebben az időszakban a testület fontos szerepet töltött be a helyi gazdasági életben, segítve a különféle szakmák képviselőit, mint például ácsok, cipészek, kőművesek, kovácsok, molnárok és szabók.</a:t>
            </a:r>
          </a:p>
          <a:p>
            <a:pPr algn="just"/>
            <a:endParaRPr lang="hu-HU" sz="2500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0EC6717C-582E-48F3-B738-5F4C38184FEF}"/>
              </a:ext>
            </a:extLst>
          </p:cNvPr>
          <p:cNvSpPr txBox="1">
            <a:spLocks/>
          </p:cNvSpPr>
          <p:nvPr/>
        </p:nvSpPr>
        <p:spPr>
          <a:xfrm>
            <a:off x="988883" y="765926"/>
            <a:ext cx="8292893" cy="6080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b="1" dirty="0"/>
              <a:t>Az ipartestület megalakulása</a:t>
            </a:r>
            <a:endParaRPr lang="hu-HU" sz="30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AAE9DA2-53A1-4EA2-B20A-B6754421A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419" y="473014"/>
            <a:ext cx="1149105" cy="1193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45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E8A0FDC9-7286-4058-A116-C7C31DFE7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476" y="1666889"/>
            <a:ext cx="9025045" cy="3800850"/>
          </a:xfrm>
        </p:spPr>
        <p:txBody>
          <a:bodyPr>
            <a:noAutofit/>
          </a:bodyPr>
          <a:lstStyle/>
          <a:p>
            <a:pPr algn="just"/>
            <a:r>
              <a:rPr lang="hu-HU" sz="2500" dirty="0">
                <a:solidFill>
                  <a:schemeClr val="tx1"/>
                </a:solidFill>
              </a:rPr>
              <a:t>„Ajkán az 1800-as évek végén és az 1900-as évek elején már több különböző szakmában tevékenykedtek iparosok. 1876-ban 18 különböző szakma képviselői, például bognárok, takácsok, cipészek és kovácsok szolgálták a lakosságot. A 20. század elejére a kisiparosok száma fokozatosan nőtt, és meghatározó szereplőivé váltak a helyi gazdaságnak. </a:t>
            </a:r>
          </a:p>
          <a:p>
            <a:pPr algn="just"/>
            <a:r>
              <a:rPr lang="hu-HU" sz="2500" dirty="0"/>
              <a:t> </a:t>
            </a:r>
            <a:r>
              <a:rPr lang="hu-HU" sz="2500" i="1" dirty="0"/>
              <a:t>„A régi mesterségek, mint a bognárság, kádárság és szabóság, elválaszthatatlan részét képezték Ajka ipartörténetének, és hozzájárultak a város fejlődéséhez.”</a:t>
            </a:r>
            <a:endParaRPr lang="hu-HU" sz="2500" dirty="0"/>
          </a:p>
          <a:p>
            <a:endParaRPr lang="hu-HU" sz="2500" dirty="0">
              <a:solidFill>
                <a:schemeClr val="tx1"/>
              </a:solidFill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0EC6717C-582E-48F3-B738-5F4C38184FEF}"/>
              </a:ext>
            </a:extLst>
          </p:cNvPr>
          <p:cNvSpPr txBox="1">
            <a:spLocks/>
          </p:cNvSpPr>
          <p:nvPr/>
        </p:nvSpPr>
        <p:spPr>
          <a:xfrm>
            <a:off x="3301462" y="803187"/>
            <a:ext cx="3649072" cy="5335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b="1" dirty="0"/>
              <a:t>A múlt iparosai</a:t>
            </a:r>
            <a:endParaRPr lang="hu-HU" sz="30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305CA11-C9F4-4350-BEAF-07F83A088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419" y="473014"/>
            <a:ext cx="1149105" cy="1193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3053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E8A0FDC9-7286-4058-A116-C7C31DFE7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476" y="1657062"/>
            <a:ext cx="8922410" cy="4800729"/>
          </a:xfrm>
        </p:spPr>
        <p:txBody>
          <a:bodyPr>
            <a:no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</a:rPr>
              <a:t>Kovács István géplakatos mester (1924–1925)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</a:rPr>
              <a:t>Böröcz János (1925–1931)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</a:rPr>
              <a:t>Békefi Gyula (1931–1936)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</a:rPr>
              <a:t>Kovács István géplakatos mester (1936-tól újra)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</a:rPr>
              <a:t>Torma Károly kovácsmester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</a:rPr>
              <a:t>Csongrádi Béla üveges és képkeretező mester (1958–1989)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</a:rPr>
              <a:t>László István ács mester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chemeClr val="tx1"/>
                </a:solidFill>
              </a:rPr>
              <a:t>Kövécs</a:t>
            </a:r>
            <a:r>
              <a:rPr lang="hu-HU" sz="2000" dirty="0">
                <a:solidFill>
                  <a:schemeClr val="tx1"/>
                </a:solidFill>
              </a:rPr>
              <a:t> Lajos épületgépész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</a:rPr>
              <a:t>Kovács József autószerelő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chemeClr val="tx1"/>
                </a:solidFill>
              </a:rPr>
              <a:t>Wágenhoffer</a:t>
            </a:r>
            <a:r>
              <a:rPr lang="hu-HU" sz="2000" dirty="0">
                <a:solidFill>
                  <a:schemeClr val="tx1"/>
                </a:solidFill>
              </a:rPr>
              <a:t> Tibor kőművesmester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</a:rPr>
              <a:t>Németh László (2010–napjainkig)</a:t>
            </a:r>
          </a:p>
          <a:p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0EC6717C-582E-48F3-B738-5F4C38184FEF}"/>
              </a:ext>
            </a:extLst>
          </p:cNvPr>
          <p:cNvSpPr txBox="1">
            <a:spLocks/>
          </p:cNvSpPr>
          <p:nvPr/>
        </p:nvSpPr>
        <p:spPr>
          <a:xfrm>
            <a:off x="1949295" y="1154595"/>
            <a:ext cx="8292893" cy="5335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0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839E2AE-0563-416F-9106-89E5F3271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419" y="473014"/>
            <a:ext cx="1149105" cy="1193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BFF3BC5-A9E2-7BDB-B59E-36BCED0E4F1A}"/>
              </a:ext>
            </a:extLst>
          </p:cNvPr>
          <p:cNvSpPr txBox="1"/>
          <p:nvPr/>
        </p:nvSpPr>
        <p:spPr>
          <a:xfrm>
            <a:off x="2564746" y="792952"/>
            <a:ext cx="501986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000" cap="all" dirty="0"/>
              <a:t> </a:t>
            </a:r>
            <a:r>
              <a:rPr lang="hu-HU" sz="3000" b="1" cap="all" dirty="0"/>
              <a:t>Ipartestületi elnökök</a:t>
            </a:r>
            <a:endParaRPr lang="hu-HU" sz="3000" dirty="0"/>
          </a:p>
        </p:txBody>
      </p:sp>
    </p:spTree>
    <p:extLst>
      <p:ext uri="{BB962C8B-B14F-4D97-AF65-F5344CB8AC3E}">
        <p14:creationId xmlns:p14="http://schemas.microsoft.com/office/powerpoint/2010/main" val="32308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E8A0FDC9-7286-4058-A116-C7C31DFE7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7525" y="1666889"/>
            <a:ext cx="5943601" cy="602662"/>
          </a:xfrm>
        </p:spPr>
        <p:txBody>
          <a:bodyPr>
            <a:noAutofit/>
          </a:bodyPr>
          <a:lstStyle/>
          <a:p>
            <a:pPr algn="l"/>
            <a:r>
              <a:rPr lang="hu-HU" sz="2800" dirty="0" err="1">
                <a:solidFill>
                  <a:schemeClr val="tx1"/>
                </a:solidFill>
              </a:rPr>
              <a:t>Wágenhoffer</a:t>
            </a:r>
            <a:r>
              <a:rPr lang="hu-HU" sz="2800" dirty="0">
                <a:solidFill>
                  <a:schemeClr val="tx1"/>
                </a:solidFill>
              </a:rPr>
              <a:t> Tibor kőművesmester</a:t>
            </a:r>
          </a:p>
          <a:p>
            <a:endParaRPr lang="hu-HU" sz="2500" dirty="0">
              <a:solidFill>
                <a:schemeClr val="tx1"/>
              </a:solidFill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0EC6717C-582E-48F3-B738-5F4C38184FEF}"/>
              </a:ext>
            </a:extLst>
          </p:cNvPr>
          <p:cNvSpPr txBox="1">
            <a:spLocks/>
          </p:cNvSpPr>
          <p:nvPr/>
        </p:nvSpPr>
        <p:spPr>
          <a:xfrm>
            <a:off x="2340410" y="768620"/>
            <a:ext cx="5617832" cy="6026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b="1" dirty="0"/>
              <a:t>Az ipartestület fejlődése</a:t>
            </a:r>
            <a:endParaRPr lang="hu-HU" sz="30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9AA6F04-7CB1-4E9A-BC34-FCC2DF05A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419" y="473014"/>
            <a:ext cx="1149105" cy="1193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7E05BF8-21E1-4B43-86D8-25BE3640B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073" y="2397300"/>
            <a:ext cx="5576504" cy="3692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37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95C36E-BEB4-407A-9B4D-44598FA76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609600"/>
            <a:ext cx="7766935" cy="2008188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Németh László, az Ajka-Devecser És Térsége Ipartestület elnöke,</a:t>
            </a:r>
            <a:br>
              <a:rPr lang="hu-HU" b="1" dirty="0"/>
            </a:br>
            <a:r>
              <a:rPr lang="hu-HU" b="1" dirty="0"/>
              <a:t>az Ipartestületek Országos Szövetségének elnöke </a:t>
            </a:r>
            <a:br>
              <a:rPr lang="hu-HU" b="1" dirty="0"/>
            </a:b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60CFF59A-6F45-4FC0-B7A6-44D1B6DFA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4206" y="2685521"/>
            <a:ext cx="5812653" cy="3881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9204A31-8C83-488D-8AAD-861E34C78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419" y="473014"/>
            <a:ext cx="1149105" cy="1193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326CA4C4-B6E8-470F-A307-947F2F3A5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0599" y="5422961"/>
            <a:ext cx="2099734" cy="9620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51448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E8A0FDC9-7286-4058-A116-C7C31DFE7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476" y="1666889"/>
            <a:ext cx="9071700" cy="4353927"/>
          </a:xfrm>
        </p:spPr>
        <p:txBody>
          <a:bodyPr>
            <a:noAutofit/>
          </a:bodyPr>
          <a:lstStyle/>
          <a:p>
            <a:pPr algn="just"/>
            <a:r>
              <a:rPr lang="hu-HU" sz="2500" dirty="0">
                <a:solidFill>
                  <a:schemeClr val="tx1"/>
                </a:solidFill>
              </a:rPr>
              <a:t>1936-ban az Ajka-Devecser Ipartestület szakosztályokra bontva működött tovább. Az építési és ruházati szakosztályok létrejötte mutatja a helyi ipar strukturált fejlődését, melynek célja az iparosok érdekképviseletének hatékonyabb szervezése volt.</a:t>
            </a:r>
          </a:p>
          <a:p>
            <a:pPr algn="just"/>
            <a:endParaRPr lang="hu-HU" sz="2500" dirty="0">
              <a:solidFill>
                <a:schemeClr val="tx1"/>
              </a:solidFill>
            </a:endParaRPr>
          </a:p>
          <a:p>
            <a:pPr algn="just"/>
            <a:r>
              <a:rPr lang="hu-HU" sz="2500" dirty="0">
                <a:solidFill>
                  <a:schemeClr val="tx1"/>
                </a:solidFill>
              </a:rPr>
              <a:t>Az 1980-as évekre már 257 iparjogosítvánnyal rendelkező kisiparost tartottak nyilván Ajkán. A szervezet tanoncokat és segédeket is képzett, ezzel biztosítva a szakmai utánpótlást és a hagyományok továbbvitelét.</a:t>
            </a:r>
          </a:p>
          <a:p>
            <a:endParaRPr lang="hu-HU" sz="2500" dirty="0">
              <a:solidFill>
                <a:schemeClr val="tx1"/>
              </a:solidFill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0EC6717C-582E-48F3-B738-5F4C38184FEF}"/>
              </a:ext>
            </a:extLst>
          </p:cNvPr>
          <p:cNvSpPr txBox="1">
            <a:spLocks/>
          </p:cNvSpPr>
          <p:nvPr/>
        </p:nvSpPr>
        <p:spPr>
          <a:xfrm>
            <a:off x="2340410" y="768620"/>
            <a:ext cx="5617832" cy="6026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b="1" dirty="0"/>
              <a:t>Az ipartestület fejlődése</a:t>
            </a:r>
            <a:endParaRPr lang="hu-HU" sz="30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9AA6F04-7CB1-4E9A-BC34-FCC2DF05A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419" y="473014"/>
            <a:ext cx="1149105" cy="1193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2410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E8A0FDC9-7286-4058-A116-C7C31DFE7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475" y="1666889"/>
            <a:ext cx="9006385" cy="3870530"/>
          </a:xfrm>
        </p:spPr>
        <p:txBody>
          <a:bodyPr>
            <a:noAutofit/>
          </a:bodyPr>
          <a:lstStyle/>
          <a:p>
            <a:pPr algn="just"/>
            <a:r>
              <a:rPr lang="hu-HU" sz="2500" dirty="0">
                <a:solidFill>
                  <a:schemeClr val="tx1"/>
                </a:solidFill>
              </a:rPr>
              <a:t>Az Ajka-Devecser és Térsége Ipartestület alapvető célja a helyi kis- és középvállalkozások szakmai érdekképviselete. A szervezet tanácsadással, képzéssel, és vállalkozásfejlesztési szolgáltatásokkal támogatja a tagokat, valamint ápolja az iparos és kézműves hagyományokat.</a:t>
            </a:r>
          </a:p>
          <a:p>
            <a:pPr algn="just"/>
            <a:r>
              <a:rPr lang="hu-HU" sz="2500" dirty="0"/>
              <a:t> </a:t>
            </a:r>
            <a:r>
              <a:rPr lang="hu-HU" sz="2500" i="1" dirty="0"/>
              <a:t>„Az ipartestület célja, hogy segítse a helyi vállalkozások fejlődését, és biztosítsa a szakmai tudás átadását a jövő generációi számára.”</a:t>
            </a:r>
            <a:endParaRPr lang="hu-HU" sz="2500" dirty="0"/>
          </a:p>
          <a:p>
            <a:pPr algn="just"/>
            <a:endParaRPr lang="hu-HU" sz="2500" dirty="0">
              <a:solidFill>
                <a:schemeClr val="tx1"/>
              </a:solidFill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0EC6717C-582E-48F3-B738-5F4C38184FEF}"/>
              </a:ext>
            </a:extLst>
          </p:cNvPr>
          <p:cNvSpPr txBox="1">
            <a:spLocks/>
          </p:cNvSpPr>
          <p:nvPr/>
        </p:nvSpPr>
        <p:spPr>
          <a:xfrm>
            <a:off x="2732294" y="816489"/>
            <a:ext cx="4768746" cy="504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b="1" dirty="0"/>
              <a:t>Az ipartestület céljai</a:t>
            </a:r>
            <a:endParaRPr lang="hu-HU" sz="30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164ED3D-D5AC-4629-8DE4-B74CD28B6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419" y="473014"/>
            <a:ext cx="1149105" cy="1193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14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menzió">
  <a:themeElements>
    <a:clrScheme name="Dimenzió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Dimenzió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menzió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551</Words>
  <Application>Microsoft Office PowerPoint</Application>
  <PresentationFormat>Szélesvásznú</PresentationFormat>
  <Paragraphs>39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12</vt:i4>
      </vt:variant>
    </vt:vector>
  </HeadingPairs>
  <TitlesOfParts>
    <vt:vector size="20" baseType="lpstr">
      <vt:lpstr>Arial</vt:lpstr>
      <vt:lpstr>Bodoni MT</vt:lpstr>
      <vt:lpstr>Calibri</vt:lpstr>
      <vt:lpstr>Calibri Light</vt:lpstr>
      <vt:lpstr>Trebuchet MS</vt:lpstr>
      <vt:lpstr>Wingdings 3</vt:lpstr>
      <vt:lpstr>Dimenzió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Németh László, az Ajka-Devecser És Térsége Ipartestület elnöke, az Ipartestületek Országos Szövetségének elnöke  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Acer</dc:creator>
  <cp:lastModifiedBy>Acer</cp:lastModifiedBy>
  <cp:revision>13</cp:revision>
  <dcterms:created xsi:type="dcterms:W3CDTF">2024-09-24T12:08:55Z</dcterms:created>
  <dcterms:modified xsi:type="dcterms:W3CDTF">2024-09-26T12:04:59Z</dcterms:modified>
</cp:coreProperties>
</file>